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67" r:id="rId5"/>
    <p:sldId id="259" r:id="rId6"/>
    <p:sldId id="260" r:id="rId7"/>
    <p:sldId id="268" r:id="rId8"/>
    <p:sldId id="261" r:id="rId9"/>
    <p:sldId id="262" r:id="rId10"/>
    <p:sldId id="263" r:id="rId11"/>
    <p:sldId id="266" r:id="rId12"/>
    <p:sldId id="264" r:id="rId13"/>
    <p:sldId id="269" r:id="rId14"/>
    <p:sldId id="265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73297" autoAdjust="0"/>
  </p:normalViewPr>
  <p:slideViewPr>
    <p:cSldViewPr>
      <p:cViewPr varScale="1">
        <p:scale>
          <a:sx n="50" d="100"/>
          <a:sy n="50" d="100"/>
        </p:scale>
        <p:origin x="-173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A1E55-F5D5-47EB-84E5-20439C5A0B14}" type="datetimeFigureOut">
              <a:rPr lang="cs-CZ" smtClean="0"/>
              <a:pPr/>
              <a:t>17. 4. 2017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C5E05-0AA9-4002-BC86-CFA4718DD04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Mutualismus" TargetMode="External"/><Relationship Id="rId7" Type="http://schemas.openxmlformats.org/officeDocument/2006/relationships/hyperlink" Target="https://cs.wikipedia.org/wiki/Koevoluc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Symbiont" TargetMode="External"/><Relationship Id="rId5" Type="http://schemas.openxmlformats.org/officeDocument/2006/relationships/hyperlink" Target="https://cs.wikipedia.org/wiki/Symbiotick%C3%A9_vztahy_mravenc%C5%AF" TargetMode="External"/><Relationship Id="rId4" Type="http://schemas.openxmlformats.org/officeDocument/2006/relationships/hyperlink" Target="https://cs.wikipedia.org/wiki/Hyfa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cs-CZ" dirty="0" smtClean="0"/>
              <a:t>Mravenci náleží mezi blanokřídlý hmyz (</a:t>
            </a:r>
            <a:r>
              <a:rPr lang="cs-CZ" i="1" dirty="0" err="1" smtClean="0"/>
              <a:t>Hymenoptera</a:t>
            </a:r>
            <a:r>
              <a:rPr lang="cs-CZ" dirty="0" smtClean="0"/>
              <a:t>) a jsou tudíž blízkými příbuznými včel, vos či čmeláků a podobně jako oni žijí ve velkých společenstvích, která lze považovat za vývojově nejvyšší formu existence bezobratlých živočichů. Jejich domov – mraveniště je jedna z nejdokonaleji organizovaných pospolitostí v říši hmyzu, v mnohém připomínající i společenství člověka. Mravenci jsou velmi výkonnými staviteli, chovateli, sběrači a lovci, kteří svojí činností ovlivňují rozsáhlá území.   </a:t>
            </a:r>
          </a:p>
          <a:p>
            <a:r>
              <a:rPr lang="cs-CZ" dirty="0" smtClean="0"/>
              <a:t>Nadzemní část mraveniště je možné přirovnat vzhledem k velikosti jeho tvůrců k největším lidským stavbám, přičemž podzemní části bývají zpravidla ještě větší. Chovem mšic produkujících medovici a péčí o jiné živočichy připomínají mravenci i naši hospodářskou činnost. Sběrem a přenášením různých semen pomáhají při obnově a zachování druhové rozmanitosti lesa a jeho vegetačního podrostu. Některé mravenčí „státy“, vzniklé seskupením desítek i stovek vzájemně komunikujících mravenišť, jsou místa s největší koncentrací biomasy živočichů, se kterou se můžeme v přírodě setkat. Na druhé straně však v některých oblastech projdete desítky kilometrů a nespatříte jediné větší mraveniště. To svědčí často o špatném stavu lesa, jehož významnou součástí by lesní mravenci měli být. </a:t>
            </a:r>
          </a:p>
          <a:p>
            <a:r>
              <a:rPr lang="cs-CZ" b="1" dirty="0" smtClean="0"/>
              <a:t>Lovec, chovatel i zahrádkář</a:t>
            </a:r>
          </a:p>
          <a:p>
            <a:r>
              <a:rPr lang="cs-CZ" dirty="0" smtClean="0"/>
              <a:t>Nejznámějšími zástupci mravenců jsou lesní mravenci r. </a:t>
            </a:r>
            <a:r>
              <a:rPr lang="cs-CZ" i="1" dirty="0" err="1" smtClean="0"/>
              <a:t>Formica</a:t>
            </a:r>
            <a:r>
              <a:rPr lang="cs-CZ" dirty="0" smtClean="0"/>
              <a:t> vytvářející největší stavby. Některá jejich mraveniště mohou mít průměr základny až 5 m a dosahovat výšky 160 cm. Mnozí z nás už ohromné kupy lesních mravenců spatřili na vlastní oči, ne vždy si ale uvědomujeme, jak zajímavými a významnými tvory lesní mravenci jsou. Díky tomu, že dokážou ulovit ohromné množství přemnožených škůdců, Chovem mšic produkujících medovici a péčí o jiné živočichy připomínají mravenci i naši hospodářskou činnost. bez použití chemických přípravků. Drobní mravenci spojují své síly a zvládnou tak ulovit i daleko větší kořist, než jsou sami. Týká se to zejména motýlů (píďalky, bekyně, obaleči, bourovci) a blanokřídlého hmyzu (pilatky, ploskohřbetky, </a:t>
            </a:r>
            <a:r>
              <a:rPr lang="cs-CZ" dirty="0" err="1" smtClean="0"/>
              <a:t>hřebenule</a:t>
            </a:r>
            <a:r>
              <a:rPr lang="cs-CZ" dirty="0" smtClean="0"/>
              <a:t>), a to jak dospělců, tak především jejich vývojových stadií, housenek a housenic. Mravenci se uplatňují i při lovu brouků, zejména drobnějších nosatců a mandelinek. Větší počet mravenců přemůže dokonce i ještě měkké chrousty vylézající ze země, mravenci posbírají i larvy kůrovců a tesaříků z odkorňovaných stromů. Nejvíce důkazů o účinné pomoci mravenců pochází z oblastí mniškových a obalečových kalamit, kde se na místech vzniklých holožírů zachovaly zelené stromy jen v blízkosti mravenišť. </a:t>
            </a:r>
          </a:p>
          <a:p>
            <a:r>
              <a:rPr lang="cs-CZ" dirty="0" smtClean="0"/>
              <a:t>Tvorbou velkých kup mravenci výrazně obohacují a provzdušňují jinak převážně chudé lesní půdy. Můžeme si často povšimnout, že kolem mravenčích kup v lesních světlinách roste mnohem bujnější a bohatší vegetace. Mravenci rovněž přenášejí různá semena až na vzdálenost 150 m a existují dokonce rostliny, které jsou na mravencích existenčně závislé (tzv. </a:t>
            </a:r>
            <a:r>
              <a:rPr lang="cs-CZ" dirty="0" err="1" smtClean="0"/>
              <a:t>myrmekochorní</a:t>
            </a:r>
            <a:r>
              <a:rPr lang="cs-CZ" dirty="0" smtClean="0"/>
              <a:t> druhy). Patří sem např. violky, prvosenky, dymnivky, sasanky a hluchavky. Semena těchto rostlin mívají výrůstky obsahující tukové, bílkovinné či sladké látky (tzv. </a:t>
            </a:r>
            <a:r>
              <a:rPr lang="cs-CZ" dirty="0" err="1" smtClean="0"/>
              <a:t>eailosomy</a:t>
            </a:r>
            <a:r>
              <a:rPr lang="cs-CZ" dirty="0" smtClean="0"/>
              <a:t>), které mravenci konzumují a semena při tom roznášejí na nová stanoviště.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C5E05-0AA9-4002-BC86-CFA4718DD04D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C5E05-0AA9-4002-BC86-CFA4718DD04D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Jedná se o vyslovený </a:t>
            </a:r>
            <a:r>
              <a:rPr lang="cs-CZ" dirty="0" smtClean="0">
                <a:hlinkClick r:id="rId3" tooltip="Mutualismus"/>
              </a:rPr>
              <a:t>mutualismus</a:t>
            </a:r>
            <a:r>
              <a:rPr lang="cs-CZ" dirty="0" smtClean="0"/>
              <a:t>, který je navíc pro obě strany životně důležitý (obligátní) – mravenci se živí pouze </a:t>
            </a:r>
            <a:r>
              <a:rPr lang="cs-CZ" dirty="0" smtClean="0">
                <a:hlinkClick r:id="rId4" tooltip="Hyfa"/>
              </a:rPr>
              <a:t>hyfami</a:t>
            </a:r>
            <a:r>
              <a:rPr lang="cs-CZ" dirty="0" smtClean="0"/>
              <a:t> hub. Mravenci, kteří pěstují houby, se vyvinuli již v mladších třetihorách, a tak předběhli lidské zemědělce asi o 50–60 miliónů let.</a:t>
            </a:r>
            <a:r>
              <a:rPr lang="cs-CZ" baseline="30000" dirty="0" smtClean="0">
                <a:hlinkClick r:id="rId5"/>
              </a:rPr>
              <a:t>[4]</a:t>
            </a:r>
            <a:r>
              <a:rPr lang="cs-CZ" dirty="0" smtClean="0"/>
              <a:t> Proto je pravděpodobné, že jsou tito </a:t>
            </a:r>
            <a:r>
              <a:rPr lang="cs-CZ" dirty="0" err="1" smtClean="0">
                <a:hlinkClick r:id="rId6" tooltip="Symbiont"/>
              </a:rPr>
              <a:t>symbionti</a:t>
            </a:r>
            <a:r>
              <a:rPr lang="cs-CZ" smtClean="0"/>
              <a:t> (houba a mravenec) vzájemnou </a:t>
            </a:r>
            <a:r>
              <a:rPr lang="cs-CZ" smtClean="0">
                <a:hlinkClick r:id="rId7" tooltip="Koevoluce"/>
              </a:rPr>
              <a:t>koevolucí</a:t>
            </a:r>
            <a:r>
              <a:rPr lang="cs-CZ" smtClean="0"/>
              <a:t> mnohem odvozenější, než je tomu u lidského zemědělství.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C5E05-0AA9-4002-BC86-CFA4718DD04D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244B-0F9A-4DC5-92F1-A5DC40C64415}" type="datetimeFigureOut">
              <a:rPr lang="cs-CZ" smtClean="0"/>
              <a:pPr/>
              <a:t>17. 4. 2017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F94159B-D04E-4095-BBAB-9646EC7AA54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244B-0F9A-4DC5-92F1-A5DC40C64415}" type="datetimeFigureOut">
              <a:rPr lang="cs-CZ" smtClean="0"/>
              <a:pPr/>
              <a:t>17. 4. 2017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159B-D04E-4095-BBAB-9646EC7AA5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244B-0F9A-4DC5-92F1-A5DC40C64415}" type="datetimeFigureOut">
              <a:rPr lang="cs-CZ" smtClean="0"/>
              <a:pPr/>
              <a:t>17. 4. 2017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159B-D04E-4095-BBAB-9646EC7AA5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244B-0F9A-4DC5-92F1-A5DC40C64415}" type="datetimeFigureOut">
              <a:rPr lang="cs-CZ" smtClean="0"/>
              <a:pPr/>
              <a:t>17. 4. 2017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159B-D04E-4095-BBAB-9646EC7AA54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244B-0F9A-4DC5-92F1-A5DC40C64415}" type="datetimeFigureOut">
              <a:rPr lang="cs-CZ" smtClean="0"/>
              <a:pPr/>
              <a:t>17. 4. 2017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94159B-D04E-4095-BBAB-9646EC7AA5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244B-0F9A-4DC5-92F1-A5DC40C64415}" type="datetimeFigureOut">
              <a:rPr lang="cs-CZ" smtClean="0"/>
              <a:pPr/>
              <a:t>17. 4. 2017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159B-D04E-4095-BBAB-9646EC7AA54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244B-0F9A-4DC5-92F1-A5DC40C64415}" type="datetimeFigureOut">
              <a:rPr lang="cs-CZ" smtClean="0"/>
              <a:pPr/>
              <a:t>17. 4. 2017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159B-D04E-4095-BBAB-9646EC7AA54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244B-0F9A-4DC5-92F1-A5DC40C64415}" type="datetimeFigureOut">
              <a:rPr lang="cs-CZ" smtClean="0"/>
              <a:pPr/>
              <a:t>17. 4. 2017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159B-D04E-4095-BBAB-9646EC7AA5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244B-0F9A-4DC5-92F1-A5DC40C64415}" type="datetimeFigureOut">
              <a:rPr lang="cs-CZ" smtClean="0"/>
              <a:pPr/>
              <a:t>17. 4. 2017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159B-D04E-4095-BBAB-9646EC7AA5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244B-0F9A-4DC5-92F1-A5DC40C64415}" type="datetimeFigureOut">
              <a:rPr lang="cs-CZ" smtClean="0"/>
              <a:pPr/>
              <a:t>17. 4. 2017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4159B-D04E-4095-BBAB-9646EC7AA54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244B-0F9A-4DC5-92F1-A5DC40C64415}" type="datetimeFigureOut">
              <a:rPr lang="cs-CZ" smtClean="0"/>
              <a:pPr/>
              <a:t>17. 4. 2017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94159B-D04E-4095-BBAB-9646EC7AA54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C48244B-0F9A-4DC5-92F1-A5DC40C64415}" type="datetimeFigureOut">
              <a:rPr lang="cs-CZ" smtClean="0"/>
              <a:pPr/>
              <a:t>17. 4. 2017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F94159B-D04E-4095-BBAB-9646EC7AA54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%2F2.bp.blogspot.com%2F-SAKDxdhskVo%2FT49xR4OlVsI%2FAAAAAAAACgA%2F0r4190UFjdQ%2Fs400%2FScreen%2Bshot%2B2012-04-18%2Bat%2B9.22.49%2BPM.png&amp;action=click" TargetMode="External"/><Relationship Id="rId3" Type="http://schemas.openxmlformats.org/officeDocument/2006/relationships/hyperlink" Target="http://nd06.jxs.cz/461/309/3efcab380f_96790913_o2.jpg%2013.3.2017" TargetMode="External"/><Relationship Id="rId7" Type="http://schemas.openxmlformats.org/officeDocument/2006/relationships/hyperlink" Target="https://tse1.mm.bing.net/th?id=OIP.jiHWG8PtJ93E6yvmfqg1FwEsDg&amp;pid=15.1&amp;P=0&amp;w=201&amp;h=151" TargetMode="External"/><Relationship Id="rId2" Type="http://schemas.openxmlformats.org/officeDocument/2006/relationships/hyperlink" Target="https://cs.wikipedia.org/wiki/Mravenec_lesn%C3%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se4.mm.bing.net/th?id=OIP.ovifP6XoPR8BdQouAd3u0wEsDI&amp;pid=15.1&amp;P=0&amp;w=268&amp;h=180" TargetMode="External"/><Relationship Id="rId5" Type="http://schemas.openxmlformats.org/officeDocument/2006/relationships/hyperlink" Target="https://static.guim.co.uk/sys-images/Guardian/Pix/pictures/2013/4/2/1364915275372/leafcutter-ants-011.jpg" TargetMode="External"/><Relationship Id="rId4" Type="http://schemas.openxmlformats.org/officeDocument/2006/relationships/hyperlink" Target="http://www.stoplusjednicka.cz/sites/default/files/foto-dne/2013/07/profimedia-0165226075.jpg%2013.3.2017" TargetMode="External"/><Relationship Id="rId9" Type="http://schemas.openxmlformats.org/officeDocument/2006/relationships/hyperlink" Target="https://www.antkeepers.com/facts/ants/egg-to-ant/13.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Anna Kubíková </a:t>
            </a:r>
          </a:p>
          <a:p>
            <a:r>
              <a:rPr lang="cs-CZ" sz="3600" dirty="0" smtClean="0">
                <a:solidFill>
                  <a:schemeClr val="tx1"/>
                </a:solidFill>
              </a:rPr>
              <a:t>Sára Erbenová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Mravenci</a:t>
            </a:r>
            <a:endParaRPr lang="cs-CZ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tx1"/>
                </a:solidFill>
                <a:latin typeface="Arial Narrow" pitchFamily="34" charset="0"/>
              </a:rPr>
              <a:t>               Zajímavosti</a:t>
            </a:r>
            <a:endParaRPr lang="cs-CZ" sz="5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3600" dirty="0" smtClean="0">
                <a:latin typeface="Arial Narrow" pitchFamily="34" charset="0"/>
              </a:rPr>
              <a:t>Jedni z nejagresivnějších tvorů v živočišné říši= souboje kolonií, boje o teritorium</a:t>
            </a:r>
          </a:p>
          <a:p>
            <a:r>
              <a:rPr lang="cs-CZ" sz="3600" dirty="0" smtClean="0">
                <a:latin typeface="Arial Narrow" pitchFamily="34" charset="0"/>
              </a:rPr>
              <a:t>Napomáhají udržovat zdravý les</a:t>
            </a:r>
          </a:p>
          <a:p>
            <a:r>
              <a:rPr lang="cs-CZ" sz="3600" dirty="0" smtClean="0">
                <a:latin typeface="Arial Narrow" pitchFamily="34" charset="0"/>
              </a:rPr>
              <a:t>Pěstují houby-</a:t>
            </a:r>
            <a:r>
              <a:rPr lang="cs-CZ" sz="3600" dirty="0" err="1" smtClean="0">
                <a:latin typeface="Arial Narrow" pitchFamily="34" charset="0"/>
              </a:rPr>
              <a:t>Leucoagaricus</a:t>
            </a:r>
            <a:r>
              <a:rPr lang="cs-CZ" sz="3600" dirty="0" smtClean="0">
                <a:latin typeface="Arial Narrow" pitchFamily="34" charset="0"/>
              </a:rPr>
              <a:t> a </a:t>
            </a:r>
            <a:r>
              <a:rPr lang="cs-CZ" sz="3600" dirty="0" err="1" smtClean="0">
                <a:latin typeface="Arial Narrow" pitchFamily="34" charset="0"/>
              </a:rPr>
              <a:t>Leucocoprinus</a:t>
            </a:r>
            <a:r>
              <a:rPr lang="cs-CZ" sz="3600" dirty="0" smtClean="0">
                <a:latin typeface="Arial Narrow" pitchFamily="34" charset="0"/>
              </a:rPr>
              <a:t>- </a:t>
            </a:r>
            <a:r>
              <a:rPr lang="cs-CZ" sz="3600" dirty="0" err="1" smtClean="0">
                <a:latin typeface="Arial Narrow" pitchFamily="34" charset="0"/>
              </a:rPr>
              <a:t>pečárkovité</a:t>
            </a:r>
            <a:r>
              <a:rPr lang="cs-CZ" sz="3600" dirty="0" smtClean="0">
                <a:latin typeface="Arial Narrow" pitchFamily="34" charset="0"/>
              </a:rPr>
              <a:t> (</a:t>
            </a:r>
            <a:r>
              <a:rPr lang="cs-CZ" sz="3600" dirty="0" err="1" smtClean="0">
                <a:latin typeface="Arial Narrow" pitchFamily="34" charset="0"/>
              </a:rPr>
              <a:t>Agaricaeae</a:t>
            </a:r>
            <a:r>
              <a:rPr lang="cs-CZ" sz="3600" dirty="0" smtClean="0">
                <a:latin typeface="Arial Narrow" pitchFamily="34" charset="0"/>
              </a:rPr>
              <a:t>)</a:t>
            </a:r>
          </a:p>
          <a:p>
            <a:r>
              <a:rPr lang="cs-CZ" sz="3600" dirty="0" smtClean="0">
                <a:latin typeface="Arial Narrow" pitchFamily="34" charset="0"/>
              </a:rPr>
              <a:t>                                   </a:t>
            </a:r>
          </a:p>
          <a:p>
            <a:endParaRPr lang="cs-CZ" sz="3600" dirty="0" smtClean="0">
              <a:latin typeface="Arial Narrow" pitchFamily="34" charset="0"/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Leucoagaric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509120"/>
            <a:ext cx="2738592" cy="2053944"/>
          </a:xfrm>
          <a:prstGeom prst="rect">
            <a:avLst/>
          </a:prstGeom>
        </p:spPr>
      </p:pic>
      <p:pic>
        <p:nvPicPr>
          <p:cNvPr id="5" name="Obrázek 4" descr="Leucocoprin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401108"/>
            <a:ext cx="2975992" cy="223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latin typeface="Arial Narrow" pitchFamily="34" charset="0"/>
              </a:rPr>
              <a:t>Zajímavosti</a:t>
            </a:r>
            <a:endParaRPr lang="cs-CZ" sz="5400" dirty="0">
              <a:latin typeface="Arial Narrow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Symbióza- mutualismus</a:t>
            </a:r>
          </a:p>
          <a:p>
            <a:r>
              <a:rPr lang="cs-CZ" dirty="0" smtClean="0"/>
              <a:t>Mutualismus</a:t>
            </a:r>
            <a:endParaRPr lang="cs-CZ" dirty="0"/>
          </a:p>
        </p:txBody>
      </p:sp>
      <p:pic>
        <p:nvPicPr>
          <p:cNvPr id="4" name="Obrázek 3" descr="th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356991"/>
            <a:ext cx="4575001" cy="3037801"/>
          </a:xfrm>
          <a:prstGeom prst="rect">
            <a:avLst/>
          </a:prstGeom>
        </p:spPr>
      </p:pic>
      <p:pic>
        <p:nvPicPr>
          <p:cNvPr id="5" name="Obrázek 4" descr="th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636912"/>
            <a:ext cx="3528910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        </a:t>
            </a:r>
            <a:r>
              <a:rPr lang="cs-CZ" sz="4800" dirty="0" smtClean="0">
                <a:solidFill>
                  <a:schemeClr val="tx1"/>
                </a:solidFill>
              </a:rPr>
              <a:t>Kyselina Mravenčí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8291264" cy="5760640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Arial Narrow" pitchFamily="34" charset="0"/>
              </a:rPr>
              <a:t>Obsažena v mravenčím jedu a v jedu včel nebo v kopřivách</a:t>
            </a:r>
          </a:p>
          <a:p>
            <a:r>
              <a:rPr lang="cs-CZ" sz="2800" dirty="0" smtClean="0">
                <a:latin typeface="Arial Narrow" pitchFamily="34" charset="0"/>
              </a:rPr>
              <a:t>V organické technologii</a:t>
            </a:r>
          </a:p>
          <a:p>
            <a:r>
              <a:rPr lang="cs-CZ" sz="2800" dirty="0" smtClean="0">
                <a:latin typeface="Arial Narrow" pitchFamily="34" charset="0"/>
              </a:rPr>
              <a:t>K výrobě barviv, na odstraňování bradavic, v gumárenském průmyslu a v koželužství nebo do přípravků na čištění vodního a močového kamene ve WC.</a:t>
            </a:r>
          </a:p>
          <a:p>
            <a:r>
              <a:rPr lang="cs-CZ" sz="2800" dirty="0" smtClean="0">
                <a:latin typeface="Arial Narrow" pitchFamily="34" charset="0"/>
              </a:rPr>
              <a:t>Bezbarvá kapalina</a:t>
            </a:r>
          </a:p>
          <a:p>
            <a:r>
              <a:rPr lang="cs-CZ" sz="2800" dirty="0" smtClean="0">
                <a:latin typeface="Arial Narrow" pitchFamily="34" charset="0"/>
              </a:rPr>
              <a:t>Vzoreček: HCOOH → CO + H2O </a:t>
            </a:r>
          </a:p>
          <a:p>
            <a:r>
              <a:rPr lang="cs-CZ" sz="2800" dirty="0" smtClean="0">
                <a:latin typeface="Arial Narrow" pitchFamily="34" charset="0"/>
              </a:rPr>
              <a:t>C= uhlík, O=kyslík, H=vodík</a:t>
            </a:r>
          </a:p>
          <a:p>
            <a:r>
              <a:rPr lang="cs-CZ" sz="2800" dirty="0" smtClean="0">
                <a:latin typeface="Arial Narrow" pitchFamily="34" charset="0"/>
              </a:rPr>
              <a:t>Při dotyku s lidskou kůží ji začíná okamžitě leptat </a:t>
            </a:r>
          </a:p>
          <a:p>
            <a:r>
              <a:rPr lang="cs-CZ" sz="2800" dirty="0" smtClean="0">
                <a:latin typeface="Arial Narrow" pitchFamily="34" charset="0"/>
              </a:rPr>
              <a:t>Lidské tělo se brání červenáním=svědění</a:t>
            </a:r>
          </a:p>
          <a:p>
            <a:r>
              <a:rPr lang="cs-CZ" sz="2800" dirty="0" smtClean="0">
                <a:latin typeface="Arial Narrow" pitchFamily="34" charset="0"/>
              </a:rPr>
              <a:t>Tvoří soli = mravenčany</a:t>
            </a:r>
          </a:p>
          <a:p>
            <a:pPr>
              <a:buNone/>
            </a:pPr>
            <a:r>
              <a:rPr lang="cs-CZ" sz="2800" dirty="0" smtClean="0">
                <a:latin typeface="Arial Narrow" pitchFamily="34" charset="0"/>
              </a:rPr>
              <a:t> </a:t>
            </a:r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Anglický slovníček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inged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nts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		okřídlení mravenci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uptial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Flights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svatební let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Metamorphosis	přeměna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		vajíčko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larvae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mtClean="0">
                <a:latin typeface="Times New Roman" pitchFamily="18" charset="0"/>
                <a:cs typeface="Times New Roman" pitchFamily="18" charset="0"/>
              </a:rPr>
              <a:t>		larva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pupa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		kukla</a:t>
            </a:r>
          </a:p>
          <a:p>
            <a:pPr>
              <a:buNone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colony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		kolonie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habitat			místo výskytu</a:t>
            </a:r>
          </a:p>
          <a:p>
            <a:pPr>
              <a:buNone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Formic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	kyselina mravenčí</a:t>
            </a:r>
          </a:p>
          <a:p>
            <a:pPr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>
                <a:hlinkClick r:id="rId2"/>
              </a:rPr>
              <a:t>https://cs.wikipedia.org/wiki/Mravenec_lesn%C3%AD</a:t>
            </a:r>
            <a:r>
              <a:rPr lang="cs-CZ" dirty="0" smtClean="0"/>
              <a:t> 13.3.2017</a:t>
            </a:r>
          </a:p>
          <a:p>
            <a:r>
              <a:rPr lang="cs-CZ" dirty="0" smtClean="0">
                <a:hlinkClick r:id="rId3"/>
              </a:rPr>
              <a:t>http://nd06.jxs.cz/461/309/3efcab380f_96790913_o2.jpg 13.3.2017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stoplusjednicka.cz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sites</a:t>
            </a:r>
            <a:r>
              <a:rPr lang="cs-CZ" dirty="0" smtClean="0">
                <a:hlinkClick r:id="rId4"/>
              </a:rPr>
              <a:t>/default/</a:t>
            </a:r>
            <a:r>
              <a:rPr lang="cs-CZ" dirty="0" err="1" smtClean="0">
                <a:hlinkClick r:id="rId4"/>
              </a:rPr>
              <a:t>files</a:t>
            </a:r>
            <a:r>
              <a:rPr lang="cs-CZ" dirty="0" smtClean="0">
                <a:hlinkClick r:id="rId4"/>
              </a:rPr>
              <a:t>/foto-dne/2013/07/</a:t>
            </a:r>
            <a:r>
              <a:rPr lang="cs-CZ" dirty="0" err="1" smtClean="0">
                <a:hlinkClick r:id="rId4"/>
              </a:rPr>
              <a:t>profimedia</a:t>
            </a:r>
            <a:r>
              <a:rPr lang="cs-CZ" dirty="0" smtClean="0">
                <a:hlinkClick r:id="rId4"/>
              </a:rPr>
              <a:t>-0165226075.jpg 13.3.2017</a:t>
            </a:r>
            <a:endParaRPr lang="cs-CZ" dirty="0" smtClean="0"/>
          </a:p>
          <a:p>
            <a:r>
              <a:rPr lang="cs-CZ" dirty="0" smtClean="0"/>
              <a:t>https://images.search.yahoo.com/search/images?p=map+of+ants+in+the+world&amp;fr=yfp-t&amp;imgurl=http%3A%2F%2Fwww.domyownpestcontrol.com%2Fimages%2Fcontent%2Fglobal_ant_distribution_map.jpg#id=0&amp;iurl=http%3A%2F%2Fwww.domyownpestcontrol.com%2Fimages%2Fcontent%2Fglobal_ant_distribution_map.jpg&amp;action=click  13.3.2017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mykoweb.com</a:t>
            </a:r>
            <a:r>
              <a:rPr lang="cs-CZ" dirty="0" smtClean="0"/>
              <a:t>/CAF/</a:t>
            </a:r>
            <a:r>
              <a:rPr lang="cs-CZ" dirty="0" err="1" smtClean="0"/>
              <a:t>photos</a:t>
            </a:r>
            <a:r>
              <a:rPr lang="cs-CZ" dirty="0" smtClean="0"/>
              <a:t>/</a:t>
            </a:r>
            <a:r>
              <a:rPr lang="cs-CZ" dirty="0" err="1" smtClean="0"/>
              <a:t>Leucocoprinus</a:t>
            </a:r>
            <a:r>
              <a:rPr lang="cs-CZ" dirty="0" smtClean="0"/>
              <a:t>_</a:t>
            </a:r>
            <a:r>
              <a:rPr lang="cs-CZ" dirty="0" err="1" smtClean="0"/>
              <a:t>cepaestipes</a:t>
            </a:r>
            <a:r>
              <a:rPr lang="cs-CZ" dirty="0" smtClean="0"/>
              <a:t>_</a:t>
            </a:r>
            <a:r>
              <a:rPr lang="cs-CZ" dirty="0" err="1" smtClean="0"/>
              <a:t>nw</a:t>
            </a:r>
            <a:r>
              <a:rPr lang="cs-CZ" dirty="0" smtClean="0"/>
              <a:t>-02.jpg  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mykoweb.com</a:t>
            </a:r>
            <a:r>
              <a:rPr lang="cs-CZ" dirty="0" smtClean="0"/>
              <a:t>/CAF/</a:t>
            </a:r>
            <a:r>
              <a:rPr lang="cs-CZ" dirty="0" err="1" smtClean="0"/>
              <a:t>photos</a:t>
            </a:r>
            <a:r>
              <a:rPr lang="cs-CZ" dirty="0" smtClean="0"/>
              <a:t>/</a:t>
            </a:r>
            <a:r>
              <a:rPr lang="cs-CZ" dirty="0" err="1" smtClean="0"/>
              <a:t>large</a:t>
            </a:r>
            <a:r>
              <a:rPr lang="cs-CZ" dirty="0" smtClean="0"/>
              <a:t>/</a:t>
            </a:r>
            <a:r>
              <a:rPr lang="cs-CZ" dirty="0" err="1" smtClean="0"/>
              <a:t>Leucoagaricus</a:t>
            </a:r>
            <a:r>
              <a:rPr lang="cs-CZ" dirty="0" smtClean="0"/>
              <a:t>_</a:t>
            </a:r>
            <a:r>
              <a:rPr lang="cs-CZ" dirty="0" err="1" smtClean="0"/>
              <a:t>leucothites</a:t>
            </a:r>
            <a:r>
              <a:rPr lang="cs-CZ" dirty="0" smtClean="0"/>
              <a:t>(</a:t>
            </a:r>
            <a:r>
              <a:rPr lang="cs-CZ" dirty="0" err="1" smtClean="0"/>
              <a:t>fs</a:t>
            </a:r>
            <a:r>
              <a:rPr lang="cs-CZ" dirty="0" smtClean="0"/>
              <a:t>-06).</a:t>
            </a:r>
            <a:r>
              <a:rPr lang="cs-CZ" dirty="0" err="1" smtClean="0"/>
              <a:t>jpg</a:t>
            </a:r>
            <a:r>
              <a:rPr lang="cs-CZ" dirty="0" smtClean="0"/>
              <a:t>  </a:t>
            </a:r>
          </a:p>
          <a:p>
            <a:r>
              <a:rPr lang="cs-CZ" dirty="0" smtClean="0">
                <a:hlinkClick r:id="rId5"/>
              </a:rPr>
              <a:t>https://static.guim.co.uk/sys-images/Guardian/Pix/pictures/2013/4/2/1364915275372/leafcutter-ants-011.jpg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https://tse4.mm.bing.net/th?id=OIP.ovifP6XoPR8BdQouAd3u0wEsDI&amp;pid=15.1&amp;P=0&amp;w=268&amp;h=180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https://tse1.mm.bing.net/th?id=OIP.jiHWG8PtJ93E6yvmfqg1FwEsDg&amp;pid=15.1&amp;P=0&amp;w=201&amp;h=151</a:t>
            </a:r>
            <a:endParaRPr lang="cs-CZ" dirty="0" smtClean="0"/>
          </a:p>
          <a:p>
            <a:r>
              <a:rPr lang="cs-CZ" dirty="0" smtClean="0"/>
              <a:t>https://images.search.yahoo.com/search/images;_ylt=AwrB8pemBslYD1gA.uKJzbkF;_ylu=X3oDMTBsZ29xY3ZzBHNlYwNzZWFyY2gEc2xrA2J1dHRvbg--;_</a:t>
            </a:r>
            <a:r>
              <a:rPr lang="cs-CZ" dirty="0" smtClean="0"/>
              <a:t>ylc=X1MDOTYwNjI4NTcEX3IDMgRhY3RuA2NsawRiY2sDMHV2MHJyaGJ2NnZqbSUyNmIlM0QzJTI2cyUzRG5sBGNzcmNwdmlkA3hpQVpZRFk1TGpFUGZCdmNWX04uZGdycU1UZzFMZ0FBQUFCcHRyQmcEZnIDeWZwLXQEZnIyA3NhLWdwBGdwcmlkAzBmWjQzTmJaU0FLU1pUd2N1VjlCUUEEbXRlc3RpZANudWxsBG5fc3VnZwMwBG9yaWdpbgNpbWFnZXMuc2VhcmNoLnlhaG9vLmNvbQRwb3MDMARwcXN0cgMEcHFzdHJsAwRxc3RybAMxOARxdWVyeQNhbnRzIGJvZHkgcGljdHVyZXMEdF9zdG1wAzE0ODk1NzAzMjYEdnRlc3RpZANudWxs?gprid=0fZ43NbZSAKSZTwcuV9BQA&amp;pvid=xiAZYDY5LjEPfBvcV_N.dgrqMTg1LgAAAABptrBg&amp;p=ants+body+pictures&amp;fr=yfp-t&amp;fr2=sb-top-images.search.yahoo.com&amp;ei=UTF-8&amp;n=60&amp;x=wrt#id=44&amp;iurl=http%3A%2F</a:t>
            </a:r>
            <a:r>
              <a:rPr lang="cs-CZ" dirty="0" smtClean="0">
                <a:hlinkClick r:id="rId8" action="ppaction://hlinkfile"/>
              </a:rPr>
              <a:t>%2F2.bp.blogspot.com%2F-SAKDxdhskVo%2FT49xR4OlVsI%2FAAAAAAAACgA%2F0r4190UFjdQ%2Fs400%2FScreen%2Bshot%2B2012-04-18%2Bat%2B9.22.49%2BPM.png&amp;action=click</a:t>
            </a:r>
            <a:endParaRPr lang="cs-CZ" dirty="0" smtClean="0"/>
          </a:p>
          <a:p>
            <a:r>
              <a:rPr lang="cs-CZ" dirty="0" smtClean="0">
                <a:hlinkClick r:id="rId9"/>
              </a:rPr>
              <a:t>https://</a:t>
            </a:r>
            <a:r>
              <a:rPr lang="cs-CZ" dirty="0" smtClean="0">
                <a:hlinkClick r:id="rId9"/>
              </a:rPr>
              <a:t>www.antkeepers.com/facts/ants/egg-to-ant/13.3</a:t>
            </a:r>
            <a:r>
              <a:rPr lang="cs-CZ" dirty="0" smtClean="0"/>
              <a:t>. 2017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tx1"/>
                </a:solidFill>
                <a:latin typeface="Arial Narrow" pitchFamily="34" charset="0"/>
              </a:rPr>
              <a:t>Obsah</a:t>
            </a:r>
            <a:endParaRPr lang="cs-CZ" sz="5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3600" dirty="0" smtClean="0">
                <a:latin typeface="Arial Narrow" pitchFamily="34" charset="0"/>
              </a:rPr>
              <a:t>Zařazení do systému živočichů</a:t>
            </a:r>
          </a:p>
          <a:p>
            <a:r>
              <a:rPr lang="cs-CZ" sz="3600" dirty="0" smtClean="0">
                <a:latin typeface="Arial Narrow" pitchFamily="34" charset="0"/>
              </a:rPr>
              <a:t>Stavba těla</a:t>
            </a:r>
          </a:p>
          <a:p>
            <a:r>
              <a:rPr lang="cs-CZ" sz="3600" dirty="0" smtClean="0">
                <a:latin typeface="Arial Narrow" pitchFamily="34" charset="0"/>
              </a:rPr>
              <a:t>Způsob života, potrava</a:t>
            </a:r>
          </a:p>
          <a:p>
            <a:r>
              <a:rPr lang="cs-CZ" sz="3600" dirty="0" smtClean="0">
                <a:latin typeface="Arial Narrow" pitchFamily="34" charset="0"/>
              </a:rPr>
              <a:t>Mravenčí společenství</a:t>
            </a:r>
          </a:p>
          <a:p>
            <a:r>
              <a:rPr lang="cs-CZ" sz="3600" dirty="0" smtClean="0">
                <a:latin typeface="Arial Narrow" pitchFamily="34" charset="0"/>
              </a:rPr>
              <a:t>Mravenci Ameriky, Afriky a dalších kontinentů</a:t>
            </a:r>
          </a:p>
          <a:p>
            <a:r>
              <a:rPr lang="cs-CZ" sz="3600" dirty="0" smtClean="0">
                <a:latin typeface="Arial Narrow" pitchFamily="34" charset="0"/>
              </a:rPr>
              <a:t>Zajímavosti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1224136"/>
          </a:xfrm>
        </p:spPr>
        <p:txBody>
          <a:bodyPr>
            <a:noAutofit/>
          </a:bodyPr>
          <a:lstStyle/>
          <a:p>
            <a:pPr algn="just"/>
            <a:r>
              <a:rPr lang="cs-CZ" sz="5400" dirty="0" smtClean="0">
                <a:solidFill>
                  <a:schemeClr val="tx1"/>
                </a:solidFill>
                <a:latin typeface="Arial Narrow" pitchFamily="34" charset="0"/>
              </a:rPr>
              <a:t>Zařazení do systému živočichů</a:t>
            </a:r>
            <a:endParaRPr lang="cs-CZ" sz="5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3600" dirty="0" smtClean="0">
                <a:latin typeface="Arial Narrow" pitchFamily="34" charset="0"/>
              </a:rPr>
              <a:t>Říše: živočichové (</a:t>
            </a:r>
            <a:r>
              <a:rPr lang="cs-CZ" sz="3600" dirty="0" err="1" smtClean="0">
                <a:latin typeface="Arial Narrow" pitchFamily="34" charset="0"/>
              </a:rPr>
              <a:t>Animalia</a:t>
            </a:r>
            <a:r>
              <a:rPr lang="cs-CZ" sz="3600" dirty="0" smtClean="0">
                <a:latin typeface="Arial Narrow" pitchFamily="34" charset="0"/>
              </a:rPr>
              <a:t>)</a:t>
            </a:r>
            <a:br>
              <a:rPr lang="cs-CZ" sz="3600" dirty="0" smtClean="0">
                <a:latin typeface="Arial Narrow" pitchFamily="34" charset="0"/>
              </a:rPr>
            </a:br>
            <a:r>
              <a:rPr lang="cs-CZ" sz="3600" dirty="0" smtClean="0">
                <a:latin typeface="Arial Narrow" pitchFamily="34" charset="0"/>
              </a:rPr>
              <a:t>Kmen: členovci (</a:t>
            </a:r>
            <a:r>
              <a:rPr lang="cs-CZ" sz="3600" dirty="0" err="1" smtClean="0">
                <a:latin typeface="Arial Narrow" pitchFamily="34" charset="0"/>
              </a:rPr>
              <a:t>Arthropoda</a:t>
            </a:r>
            <a:r>
              <a:rPr lang="cs-CZ" sz="3600" dirty="0" smtClean="0">
                <a:latin typeface="Arial Narrow" pitchFamily="34" charset="0"/>
              </a:rPr>
              <a:t>)</a:t>
            </a:r>
            <a:br>
              <a:rPr lang="cs-CZ" sz="3600" dirty="0" smtClean="0">
                <a:latin typeface="Arial Narrow" pitchFamily="34" charset="0"/>
              </a:rPr>
            </a:br>
            <a:r>
              <a:rPr lang="cs-CZ" sz="3600" dirty="0" smtClean="0">
                <a:latin typeface="Arial Narrow" pitchFamily="34" charset="0"/>
              </a:rPr>
              <a:t>Podkmen: šestinozí (</a:t>
            </a:r>
            <a:r>
              <a:rPr lang="cs-CZ" sz="3600" dirty="0" err="1" smtClean="0">
                <a:latin typeface="Arial Narrow" pitchFamily="34" charset="0"/>
              </a:rPr>
              <a:t>Hexapoda</a:t>
            </a:r>
            <a:r>
              <a:rPr lang="cs-CZ" sz="3600" dirty="0" smtClean="0">
                <a:latin typeface="Arial Narrow" pitchFamily="34" charset="0"/>
              </a:rPr>
              <a:t>)</a:t>
            </a:r>
            <a:br>
              <a:rPr lang="cs-CZ" sz="3600" dirty="0" smtClean="0">
                <a:latin typeface="Arial Narrow" pitchFamily="34" charset="0"/>
              </a:rPr>
            </a:br>
            <a:r>
              <a:rPr lang="cs-CZ" sz="3600" dirty="0" smtClean="0">
                <a:latin typeface="Arial Narrow" pitchFamily="34" charset="0"/>
              </a:rPr>
              <a:t>Třída: hmyz (</a:t>
            </a:r>
            <a:r>
              <a:rPr lang="cs-CZ" sz="3600" dirty="0" err="1" smtClean="0">
                <a:latin typeface="Arial Narrow" pitchFamily="34" charset="0"/>
              </a:rPr>
              <a:t>Insecta</a:t>
            </a:r>
            <a:r>
              <a:rPr lang="cs-CZ" sz="3600" dirty="0" smtClean="0">
                <a:latin typeface="Arial Narrow" pitchFamily="34" charset="0"/>
              </a:rPr>
              <a:t>)</a:t>
            </a:r>
            <a:br>
              <a:rPr lang="cs-CZ" sz="3600" dirty="0" smtClean="0">
                <a:latin typeface="Arial Narrow" pitchFamily="34" charset="0"/>
              </a:rPr>
            </a:br>
            <a:r>
              <a:rPr lang="cs-CZ" sz="3600" dirty="0" smtClean="0">
                <a:latin typeface="Arial Narrow" pitchFamily="34" charset="0"/>
              </a:rPr>
              <a:t>Řád: blanokřídlí (</a:t>
            </a:r>
            <a:r>
              <a:rPr lang="cs-CZ" sz="3600" dirty="0" err="1" smtClean="0">
                <a:latin typeface="Arial Narrow" pitchFamily="34" charset="0"/>
              </a:rPr>
              <a:t>Hymenoptera</a:t>
            </a:r>
            <a:r>
              <a:rPr lang="cs-CZ" sz="3600" dirty="0" smtClean="0">
                <a:latin typeface="Arial Narrow" pitchFamily="34" charset="0"/>
              </a:rPr>
              <a:t>)</a:t>
            </a:r>
            <a:br>
              <a:rPr lang="cs-CZ" sz="3600" dirty="0" smtClean="0">
                <a:latin typeface="Arial Narrow" pitchFamily="34" charset="0"/>
              </a:rPr>
            </a:br>
            <a:r>
              <a:rPr lang="cs-CZ" sz="3600" dirty="0" smtClean="0">
                <a:latin typeface="Arial Narrow" pitchFamily="34" charset="0"/>
              </a:rPr>
              <a:t>Čeleď: </a:t>
            </a:r>
            <a:r>
              <a:rPr lang="cs-CZ" sz="3600" dirty="0" err="1" smtClean="0">
                <a:latin typeface="Arial Narrow" pitchFamily="34" charset="0"/>
              </a:rPr>
              <a:t>mravencovití</a:t>
            </a:r>
            <a:r>
              <a:rPr lang="cs-CZ" sz="3600" dirty="0" smtClean="0">
                <a:latin typeface="Arial Narrow" pitchFamily="34" charset="0"/>
              </a:rPr>
              <a:t> (</a:t>
            </a:r>
            <a:r>
              <a:rPr lang="cs-CZ" sz="3600" dirty="0" err="1" smtClean="0">
                <a:latin typeface="Arial Narrow" pitchFamily="34" charset="0"/>
              </a:rPr>
              <a:t>Formicidae</a:t>
            </a:r>
            <a:r>
              <a:rPr lang="cs-CZ" sz="3600" dirty="0" smtClean="0">
                <a:latin typeface="Arial Narrow" pitchFamily="34" charset="0"/>
              </a:rPr>
              <a:t>)</a:t>
            </a:r>
            <a:br>
              <a:rPr lang="cs-CZ" sz="3600" dirty="0" smtClean="0">
                <a:latin typeface="Arial Narrow" pitchFamily="34" charset="0"/>
              </a:rPr>
            </a:br>
            <a:r>
              <a:rPr lang="cs-CZ" sz="3600" dirty="0" smtClean="0">
                <a:latin typeface="Arial Narrow" pitchFamily="34" charset="0"/>
              </a:rPr>
              <a:t>Podčeleď: </a:t>
            </a:r>
            <a:r>
              <a:rPr lang="cs-CZ" sz="3600" dirty="0" err="1" smtClean="0">
                <a:latin typeface="Arial Narrow" pitchFamily="34" charset="0"/>
              </a:rPr>
              <a:t>Formicinae</a:t>
            </a:r>
            <a:r>
              <a:rPr lang="cs-CZ" sz="3600" dirty="0" smtClean="0">
                <a:latin typeface="Arial Narrow" pitchFamily="34" charset="0"/>
              </a:rPr>
              <a:t/>
            </a:r>
            <a:br>
              <a:rPr lang="cs-CZ" sz="3600" dirty="0" smtClean="0">
                <a:latin typeface="Arial Narrow" pitchFamily="34" charset="0"/>
              </a:rPr>
            </a:br>
            <a:r>
              <a:rPr lang="cs-CZ" sz="3600" dirty="0" smtClean="0">
                <a:latin typeface="Arial Narrow" pitchFamily="34" charset="0"/>
              </a:rPr>
              <a:t>Rod: </a:t>
            </a:r>
            <a:r>
              <a:rPr lang="cs-CZ" sz="3600" dirty="0" err="1" smtClean="0">
                <a:latin typeface="Arial Narrow" pitchFamily="34" charset="0"/>
              </a:rPr>
              <a:t>Formica</a:t>
            </a:r>
            <a:r>
              <a:rPr lang="cs-CZ" sz="3600" dirty="0" smtClean="0">
                <a:latin typeface="Arial Narrow" pitchFamily="34" charset="0"/>
              </a:rPr>
              <a:t> (</a:t>
            </a:r>
            <a:r>
              <a:rPr lang="cs-CZ" sz="3600" dirty="0" err="1" smtClean="0">
                <a:latin typeface="Arial Narrow" pitchFamily="34" charset="0"/>
              </a:rPr>
              <a:t>Formica</a:t>
            </a:r>
            <a:r>
              <a:rPr lang="cs-CZ" sz="3600" dirty="0" smtClean="0">
                <a:latin typeface="Arial Narrow" pitchFamily="34" charset="0"/>
              </a:rPr>
              <a:t>)</a:t>
            </a:r>
            <a:endParaRPr lang="cs-CZ" sz="3600" dirty="0" smtClean="0">
              <a:latin typeface="Arial Narrow" pitchFamily="34" charset="0"/>
              <a:cs typeface="Times New Roman" pitchFamily="18" charset="0"/>
            </a:endParaRPr>
          </a:p>
          <a:p>
            <a:r>
              <a:rPr lang="cs-CZ" sz="3600" dirty="0" smtClean="0">
                <a:latin typeface="Arial Narrow" pitchFamily="34" charset="0"/>
                <a:cs typeface="Times New Roman" pitchFamily="18" charset="0"/>
              </a:rPr>
              <a:t>Blízcí příbuzní včel, vos a čmeláků</a:t>
            </a:r>
          </a:p>
          <a:p>
            <a:r>
              <a:rPr lang="cs-CZ" sz="3600" dirty="0" smtClean="0">
                <a:latin typeface="Arial Narrow" pitchFamily="34" charset="0"/>
                <a:cs typeface="Times New Roman" pitchFamily="18" charset="0"/>
              </a:rPr>
              <a:t>Nejvyšší forma existence bezobratlých živočichů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tx1"/>
                </a:solidFill>
                <a:latin typeface="Arial Narrow" pitchFamily="34" charset="0"/>
              </a:rPr>
              <a:t>Potrava</a:t>
            </a:r>
            <a:endParaRPr lang="cs-CZ" sz="5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4" name="Zástupný symbol pro obsah 3" descr="ant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3541496"/>
            <a:ext cx="4532982" cy="2903680"/>
          </a:xfrm>
        </p:spPr>
      </p:pic>
      <p:pic>
        <p:nvPicPr>
          <p:cNvPr id="7" name="Obrázek 6" descr="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196752"/>
            <a:ext cx="3560812" cy="2378304"/>
          </a:xfrm>
          <a:prstGeom prst="rect">
            <a:avLst/>
          </a:prstGeom>
        </p:spPr>
      </p:pic>
      <p:pic>
        <p:nvPicPr>
          <p:cNvPr id="8" name="Obrázek 7" descr="th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05063"/>
            <a:ext cx="3240360" cy="243429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0" y="1340768"/>
            <a:ext cx="5220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 Narrow" pitchFamily="34" charset="0"/>
              </a:rPr>
              <a:t>   </a:t>
            </a:r>
            <a:r>
              <a:rPr lang="cs-CZ" sz="2400" dirty="0" smtClean="0">
                <a:latin typeface="Arial Narrow" pitchFamily="34" charset="0"/>
              </a:rPr>
              <a:t>všežravec </a:t>
            </a:r>
          </a:p>
          <a:p>
            <a:r>
              <a:rPr lang="cs-CZ" sz="2400" dirty="0" smtClean="0">
                <a:latin typeface="Arial Narrow" pitchFamily="34" charset="0"/>
              </a:rPr>
              <a:t>   živí i mrtvý hmyz</a:t>
            </a:r>
          </a:p>
          <a:p>
            <a:r>
              <a:rPr lang="cs-CZ" sz="2400" dirty="0" smtClean="0">
                <a:latin typeface="Arial Narrow" pitchFamily="34" charset="0"/>
              </a:rPr>
              <a:t>   malí živočichové </a:t>
            </a:r>
          </a:p>
          <a:p>
            <a:r>
              <a:rPr lang="cs-CZ" sz="2400" dirty="0" smtClean="0">
                <a:latin typeface="Arial Narrow" pitchFamily="34" charset="0"/>
              </a:rPr>
              <a:t>   sladká šťáva  zralých plodů</a:t>
            </a:r>
          </a:p>
          <a:p>
            <a:r>
              <a:rPr lang="cs-CZ" sz="2400" dirty="0" smtClean="0">
                <a:latin typeface="Arial Narrow" pitchFamily="34" charset="0"/>
              </a:rPr>
              <a:t>   olejnatá semena</a:t>
            </a:r>
          </a:p>
          <a:p>
            <a:r>
              <a:rPr lang="cs-CZ" sz="2400" dirty="0" smtClean="0">
                <a:latin typeface="Arial Narrow" pitchFamily="34" charset="0"/>
              </a:rPr>
              <a:t>   výměšky ze žláz mšic a červců -medovice</a:t>
            </a:r>
            <a:endParaRPr lang="cs-CZ" sz="24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988424" cy="1143000"/>
          </a:xfrm>
        </p:spPr>
        <p:txBody>
          <a:bodyPr>
            <a:normAutofit/>
          </a:bodyPr>
          <a:lstStyle/>
          <a:p>
            <a:pPr algn="just"/>
            <a:r>
              <a:rPr lang="cs-CZ" sz="5400" dirty="0" smtClean="0">
                <a:solidFill>
                  <a:schemeClr val="tx1"/>
                </a:solidFill>
                <a:latin typeface="Arial Narrow" pitchFamily="34" charset="0"/>
              </a:rPr>
              <a:t>             Stavba těla   </a:t>
            </a:r>
            <a:endParaRPr lang="cs-CZ" sz="5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402016" cy="4429472"/>
          </a:xfrm>
        </p:spPr>
        <p:txBody>
          <a:bodyPr>
            <a:normAutofit lnSpcReduction="10000"/>
          </a:bodyPr>
          <a:lstStyle/>
          <a:p>
            <a:r>
              <a:rPr lang="cs-CZ" sz="3200" dirty="0" smtClean="0">
                <a:latin typeface="Arial Narrow" pitchFamily="34" charset="0"/>
              </a:rPr>
              <a:t>Tělo je rozděleno na 4 části</a:t>
            </a:r>
          </a:p>
          <a:p>
            <a:r>
              <a:rPr lang="cs-CZ" sz="3200" dirty="0" smtClean="0">
                <a:latin typeface="Arial Narrow" pitchFamily="34" charset="0"/>
              </a:rPr>
              <a:t>HLAVA- složené oči, kusadla, tykadla,  </a:t>
            </a:r>
          </a:p>
          <a:p>
            <a:r>
              <a:rPr lang="cs-CZ" sz="3200" dirty="0" smtClean="0">
                <a:latin typeface="Arial Narrow" pitchFamily="34" charset="0"/>
              </a:rPr>
              <a:t>HRUĎ- 6 nohou, 3 části (</a:t>
            </a:r>
            <a:r>
              <a:rPr lang="cs-CZ" sz="3200" dirty="0" err="1" smtClean="0">
                <a:latin typeface="Arial Narrow" pitchFamily="34" charset="0"/>
              </a:rPr>
              <a:t>pronotum</a:t>
            </a:r>
            <a:r>
              <a:rPr lang="cs-CZ" sz="3200" dirty="0" smtClean="0">
                <a:latin typeface="Arial Narrow" pitchFamily="34" charset="0"/>
              </a:rPr>
              <a:t>, </a:t>
            </a:r>
            <a:r>
              <a:rPr lang="cs-CZ" sz="3200" dirty="0" err="1" smtClean="0">
                <a:latin typeface="Arial Narrow" pitchFamily="34" charset="0"/>
              </a:rPr>
              <a:t>mezonotum</a:t>
            </a:r>
            <a:r>
              <a:rPr lang="cs-CZ" sz="3200" dirty="0" smtClean="0">
                <a:latin typeface="Arial Narrow" pitchFamily="34" charset="0"/>
              </a:rPr>
              <a:t> a </a:t>
            </a:r>
            <a:r>
              <a:rPr lang="cs-CZ" sz="3200" dirty="0" err="1" smtClean="0">
                <a:latin typeface="Arial Narrow" pitchFamily="34" charset="0"/>
              </a:rPr>
              <a:t>epinotum</a:t>
            </a:r>
            <a:r>
              <a:rPr lang="cs-CZ" sz="3200" dirty="0" smtClean="0">
                <a:latin typeface="Arial Narrow" pitchFamily="34" charset="0"/>
              </a:rPr>
              <a:t>)</a:t>
            </a:r>
          </a:p>
          <a:p>
            <a:r>
              <a:rPr lang="cs-CZ" sz="3200" dirty="0" smtClean="0">
                <a:latin typeface="Arial Narrow" pitchFamily="34" charset="0"/>
              </a:rPr>
              <a:t>STOPKA- spojuje hrud´ a zadeček</a:t>
            </a:r>
          </a:p>
          <a:p>
            <a:r>
              <a:rPr lang="cs-CZ" sz="3200" dirty="0" smtClean="0">
                <a:latin typeface="Arial Narrow" pitchFamily="34" charset="0"/>
              </a:rPr>
              <a:t>ZADEČEK- žihadlo, mohou měnit jeho velikost</a:t>
            </a:r>
          </a:p>
          <a:p>
            <a:r>
              <a:rPr lang="cs-CZ" sz="3200" dirty="0" smtClean="0">
                <a:latin typeface="Arial Narrow" pitchFamily="34" charset="0"/>
              </a:rPr>
              <a:t>Tělo -pár mm až několik cm</a:t>
            </a:r>
          </a:p>
          <a:p>
            <a:r>
              <a:rPr lang="cs-CZ" sz="3200" dirty="0" smtClean="0">
                <a:latin typeface="Arial Narrow" pitchFamily="34" charset="0"/>
              </a:rPr>
              <a:t>Může být pokryto chloupky</a:t>
            </a:r>
            <a:endParaRPr lang="cs-CZ" sz="3200" dirty="0">
              <a:latin typeface="Arial Narrow" pitchFamily="34" charset="0"/>
            </a:endParaRPr>
          </a:p>
        </p:txBody>
      </p:sp>
      <p:pic>
        <p:nvPicPr>
          <p:cNvPr id="4" name="Obrázek 3" descr="t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298" y="4365103"/>
            <a:ext cx="3300701" cy="2443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73616" cy="1287016"/>
          </a:xfrm>
        </p:spPr>
        <p:txBody>
          <a:bodyPr>
            <a:normAutofit/>
          </a:bodyPr>
          <a:lstStyle/>
          <a:p>
            <a:pPr algn="just"/>
            <a:r>
              <a:rPr lang="cs-CZ" sz="6000" dirty="0" smtClean="0">
                <a:solidFill>
                  <a:schemeClr val="tx1"/>
                </a:solidFill>
                <a:latin typeface="AlternateGothic2 BT" pitchFamily="34" charset="0"/>
              </a:rPr>
              <a:t>              </a:t>
            </a:r>
            <a:r>
              <a:rPr lang="cs-CZ" sz="6000" dirty="0" smtClean="0">
                <a:solidFill>
                  <a:schemeClr val="tx1"/>
                </a:solidFill>
                <a:latin typeface="Arial Narrow" pitchFamily="34" charset="0"/>
              </a:rPr>
              <a:t>Způsob života</a:t>
            </a:r>
            <a:endParaRPr lang="cs-CZ" sz="6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Arial Narrow" pitchFamily="34" charset="0"/>
              </a:rPr>
              <a:t>Žije v koloniích- MRAVENIŠTĚ-mohou být dlouhé 5 m a vysoké 160 cm</a:t>
            </a:r>
          </a:p>
          <a:p>
            <a:r>
              <a:rPr lang="cs-CZ" sz="3200" dirty="0" smtClean="0">
                <a:latin typeface="Arial Narrow" pitchFamily="34" charset="0"/>
              </a:rPr>
              <a:t>Samci (umírají po svatebním letu), dělnice (7 let) a královna (až 15let)</a:t>
            </a:r>
          </a:p>
          <a:p>
            <a:r>
              <a:rPr lang="cs-CZ" sz="3200" dirty="0" smtClean="0">
                <a:latin typeface="Arial Narrow" pitchFamily="34" charset="0"/>
              </a:rPr>
              <a:t>Chov mšic- produkují medovici  </a:t>
            </a:r>
          </a:p>
          <a:p>
            <a:r>
              <a:rPr lang="cs-CZ" sz="3200" dirty="0" smtClean="0">
                <a:latin typeface="Arial Narrow" pitchFamily="34" charset="0"/>
              </a:rPr>
              <a:t>Pečují o jiné živočichy- připomínají naši hospodářskou </a:t>
            </a:r>
            <a:r>
              <a:rPr lang="cs-CZ" sz="3200" dirty="0" smtClean="0">
                <a:latin typeface="Arial Narrow" pitchFamily="34" charset="0"/>
              </a:rPr>
              <a:t>činnost</a:t>
            </a:r>
            <a:endParaRPr lang="cs-CZ" sz="3200" dirty="0" smtClean="0">
              <a:latin typeface="Arial Narrow" pitchFamily="34" charset="0"/>
            </a:endParaRPr>
          </a:p>
          <a:p>
            <a:r>
              <a:rPr lang="cs-CZ" sz="3200" dirty="0" smtClean="0">
                <a:latin typeface="Arial Narrow" pitchFamily="34" charset="0"/>
              </a:rPr>
              <a:t>3 stadia – vajíčko, larva, kukla</a:t>
            </a:r>
            <a:endParaRPr lang="cs-CZ" sz="3200" dirty="0">
              <a:latin typeface="Arial Narrow" pitchFamily="34" charset="0"/>
            </a:endParaRPr>
          </a:p>
        </p:txBody>
      </p:sp>
      <p:pic>
        <p:nvPicPr>
          <p:cNvPr id="12290" name="Picture 2" descr="From egg to 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653136"/>
            <a:ext cx="2816894" cy="1878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Svatební let a mravenčí královna</a:t>
            </a:r>
            <a:endParaRPr lang="cs-CZ" dirty="0"/>
          </a:p>
        </p:txBody>
      </p:sp>
      <p:pic>
        <p:nvPicPr>
          <p:cNvPr id="4" name="Zástupný symbol pro obsah 3" descr="668_fmc72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1484784"/>
            <a:ext cx="4216684" cy="2808312"/>
          </a:xfrm>
        </p:spPr>
      </p:pic>
      <p:pic>
        <p:nvPicPr>
          <p:cNvPr id="5" name="Obrázek 4" descr="ELJLUL3LDLSRKH5RRHGRSH7RTZ0RULRZ2LZZFZ6RQHSZ0HPR0H5R0H2R3ZXRSHGRDLGRDL4RALQZKHQZRHXZRH0RH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5906" y="2132856"/>
            <a:ext cx="4256573" cy="442241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39552" y="4272677"/>
            <a:ext cx="331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ttps</a:t>
            </a:r>
            <a:r>
              <a:rPr lang="cs-CZ" dirty="0" smtClean="0"/>
              <a:t>://video.</a:t>
            </a:r>
            <a:r>
              <a:rPr lang="cs-CZ" dirty="0" err="1" smtClean="0"/>
              <a:t>search.yahoo.com</a:t>
            </a:r>
            <a:r>
              <a:rPr lang="cs-CZ" dirty="0" smtClean="0"/>
              <a:t>/</a:t>
            </a:r>
            <a:r>
              <a:rPr lang="cs-CZ" dirty="0" err="1" smtClean="0"/>
              <a:t>search</a:t>
            </a:r>
            <a:r>
              <a:rPr lang="cs-CZ" dirty="0" smtClean="0"/>
              <a:t>/video;_</a:t>
            </a:r>
            <a:r>
              <a:rPr lang="cs-CZ" dirty="0" err="1" smtClean="0"/>
              <a:t>ylt</a:t>
            </a:r>
            <a:r>
              <a:rPr lang="cs-CZ" dirty="0" smtClean="0"/>
              <a:t>=A0LEV0G7C8lY3oYAezFXNyoA;_</a:t>
            </a:r>
            <a:r>
              <a:rPr lang="cs-CZ" dirty="0" err="1" smtClean="0"/>
              <a:t>ylu</a:t>
            </a:r>
            <a:r>
              <a:rPr lang="cs-CZ" dirty="0" smtClean="0"/>
              <a:t>=X3oDMTE0NzBpZW00BGNvbG8DYmYxBHBvcwMxBHZ0aWQDVUkyQzNfMQRzZWMDcGl2cw--?p=</a:t>
            </a:r>
            <a:r>
              <a:rPr lang="cs-CZ" dirty="0" err="1" smtClean="0"/>
              <a:t>ants</a:t>
            </a:r>
            <a:r>
              <a:rPr lang="cs-CZ" dirty="0" smtClean="0"/>
              <a:t>+</a:t>
            </a:r>
            <a:r>
              <a:rPr lang="cs-CZ" dirty="0" err="1" smtClean="0"/>
              <a:t>queen</a:t>
            </a:r>
            <a:r>
              <a:rPr lang="cs-CZ" dirty="0" smtClean="0"/>
              <a:t>&amp;fr2=piv-web&amp;fr=</a:t>
            </a:r>
            <a:r>
              <a:rPr lang="cs-CZ" dirty="0" err="1" smtClean="0"/>
              <a:t>yfp</a:t>
            </a:r>
            <a:r>
              <a:rPr lang="cs-CZ" dirty="0" smtClean="0"/>
              <a:t>-t#id=8&amp;vid=dc355303ce8c07f1229307b111185a2b&amp;</a:t>
            </a:r>
            <a:r>
              <a:rPr lang="cs-CZ" dirty="0" err="1" smtClean="0"/>
              <a:t>action</a:t>
            </a:r>
            <a:r>
              <a:rPr lang="cs-CZ" dirty="0" smtClean="0"/>
              <a:t>=</a:t>
            </a:r>
            <a:r>
              <a:rPr lang="cs-CZ" dirty="0" err="1" smtClean="0"/>
              <a:t>view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 Narrow" pitchFamily="34" charset="0"/>
              </a:rPr>
              <a:t>          </a:t>
            </a:r>
            <a:r>
              <a:rPr lang="cs-CZ" sz="5400" dirty="0" smtClean="0">
                <a:solidFill>
                  <a:schemeClr val="tx1"/>
                </a:solidFill>
                <a:latin typeface="Arial Narrow" pitchFamily="34" charset="0"/>
              </a:rPr>
              <a:t>Mravenčí společenství</a:t>
            </a:r>
            <a:endParaRPr lang="cs-CZ" sz="5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  <a:latin typeface="Arial Narrow" pitchFamily="34" charset="0"/>
              </a:rPr>
              <a:t>Mravenčí společenství</a:t>
            </a:r>
            <a:endParaRPr lang="cs-CZ" sz="28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  <a:latin typeface="Arial Narrow" pitchFamily="34" charset="0"/>
              </a:rPr>
              <a:t>Lidská společnost</a:t>
            </a:r>
            <a:endParaRPr lang="cs-CZ" sz="28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3600" dirty="0" smtClean="0">
                <a:latin typeface="Arial Narrow" pitchFamily="34" charset="0"/>
              </a:rPr>
              <a:t>žijí ve velkých společenstvích</a:t>
            </a:r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4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Arial Narrow" pitchFamily="34" charset="0"/>
              </a:rPr>
              <a:t>Také žijeme ve společenství</a:t>
            </a:r>
          </a:p>
          <a:p>
            <a:endParaRPr lang="cs-CZ" sz="3600" dirty="0"/>
          </a:p>
        </p:txBody>
      </p:sp>
      <p:sp>
        <p:nvSpPr>
          <p:cNvPr id="7170" name="AutoShape 2" descr="Výsledek obrázku pro mraveništ&amp;ecaron;"/>
          <p:cNvSpPr>
            <a:spLocks noChangeAspect="1" noChangeArrowheads="1"/>
          </p:cNvSpPr>
          <p:nvPr/>
        </p:nvSpPr>
        <p:spPr bwMode="auto">
          <a:xfrm>
            <a:off x="155575" y="-1828800"/>
            <a:ext cx="5076825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72" name="AutoShape 4" descr="Výsledek obrázku pro mraveništ&amp;ecaron;"/>
          <p:cNvSpPr>
            <a:spLocks noChangeAspect="1" noChangeArrowheads="1"/>
          </p:cNvSpPr>
          <p:nvPr/>
        </p:nvSpPr>
        <p:spPr bwMode="auto">
          <a:xfrm>
            <a:off x="155575" y="-1828800"/>
            <a:ext cx="5076825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74" name="AutoShape 6" descr="Výsledek obrázku pro mraveništ&amp;ecaron;"/>
          <p:cNvSpPr>
            <a:spLocks noChangeAspect="1" noChangeArrowheads="1"/>
          </p:cNvSpPr>
          <p:nvPr/>
        </p:nvSpPr>
        <p:spPr bwMode="auto">
          <a:xfrm>
            <a:off x="395536" y="-1905000"/>
            <a:ext cx="5076825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 descr="3efcab380f_96790913_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717032"/>
            <a:ext cx="3574535" cy="2683569"/>
          </a:xfrm>
          <a:prstGeom prst="rect">
            <a:avLst/>
          </a:prstGeom>
        </p:spPr>
      </p:pic>
      <p:pic>
        <p:nvPicPr>
          <p:cNvPr id="11" name="Obrázek 10" descr="sídliště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501008"/>
            <a:ext cx="4393693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tx1"/>
                </a:solidFill>
                <a:latin typeface="Arial Narrow" pitchFamily="34" charset="0"/>
              </a:rPr>
              <a:t>                 Výskyt</a:t>
            </a:r>
            <a:endParaRPr lang="cs-CZ" sz="5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 </a:t>
            </a:r>
            <a:r>
              <a:rPr lang="cs-CZ" sz="3200" dirty="0" smtClean="0">
                <a:latin typeface="Arial Narrow" pitchFamily="34" charset="0"/>
              </a:rPr>
              <a:t>Od Evropy přes mírný pás Asie až do Severní Ameriky i severní Afriky</a:t>
            </a:r>
          </a:p>
          <a:p>
            <a:endParaRPr lang="cs-CZ" sz="3200" dirty="0">
              <a:latin typeface="Arial Narrow" pitchFamily="34" charset="0"/>
            </a:endParaRPr>
          </a:p>
        </p:txBody>
      </p:sp>
      <p:pic>
        <p:nvPicPr>
          <p:cNvPr id="4" name="Obrázek 3" descr="ma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348880"/>
            <a:ext cx="7776864" cy="421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268</TotalTime>
  <Words>524</Words>
  <Application>Microsoft Office PowerPoint</Application>
  <PresentationFormat>Předvádění na obrazovce (4:3)</PresentationFormat>
  <Paragraphs>99</Paragraphs>
  <Slides>14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Jmění</vt:lpstr>
      <vt:lpstr>Mravenci</vt:lpstr>
      <vt:lpstr>Obsah</vt:lpstr>
      <vt:lpstr>Zařazení do systému živočichů</vt:lpstr>
      <vt:lpstr>Potrava</vt:lpstr>
      <vt:lpstr>             Stavba těla   </vt:lpstr>
      <vt:lpstr>              Způsob života</vt:lpstr>
      <vt:lpstr>Svatební let a mravenčí královna</vt:lpstr>
      <vt:lpstr>          Mravenčí společenství</vt:lpstr>
      <vt:lpstr>                 Výskyt</vt:lpstr>
      <vt:lpstr>               Zajímavosti</vt:lpstr>
      <vt:lpstr>Zajímavosti</vt:lpstr>
      <vt:lpstr>          Kyselina Mravenčí</vt:lpstr>
      <vt:lpstr>Anglický slovníček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Mravenci</dc:title>
  <dc:creator>ZŠStrž</dc:creator>
  <cp:lastModifiedBy>cihakova</cp:lastModifiedBy>
  <cp:revision>14</cp:revision>
  <dcterms:created xsi:type="dcterms:W3CDTF">2017-02-15T12:43:42Z</dcterms:created>
  <dcterms:modified xsi:type="dcterms:W3CDTF">2017-04-17T12:40:27Z</dcterms:modified>
</cp:coreProperties>
</file>